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BDA5F-DB26-4F68-8A31-9CB46123264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851810B-416D-446F-8F2C-8E39C3EA02F8}">
      <dgm:prSet/>
      <dgm:spPr/>
      <dgm:t>
        <a:bodyPr/>
        <a:lstStyle/>
        <a:p>
          <a:r>
            <a:rPr lang="en-US"/>
            <a:t>The null hypothesis is the claim that there’s no effect in the population.</a:t>
          </a:r>
        </a:p>
      </dgm:t>
    </dgm:pt>
    <dgm:pt modelId="{60631678-56B8-4C38-9E33-374549649DA0}" type="parTrans" cxnId="{775CA04E-1CAE-4CD6-AFEB-0D42363FE2C1}">
      <dgm:prSet/>
      <dgm:spPr/>
      <dgm:t>
        <a:bodyPr/>
        <a:lstStyle/>
        <a:p>
          <a:endParaRPr lang="en-US"/>
        </a:p>
      </dgm:t>
    </dgm:pt>
    <dgm:pt modelId="{07B129F2-9E40-462C-A535-FE48D42749D1}" type="sibTrans" cxnId="{775CA04E-1CAE-4CD6-AFEB-0D42363FE2C1}">
      <dgm:prSet/>
      <dgm:spPr/>
      <dgm:t>
        <a:bodyPr/>
        <a:lstStyle/>
        <a:p>
          <a:endParaRPr lang="en-US"/>
        </a:p>
      </dgm:t>
    </dgm:pt>
    <dgm:pt modelId="{AF369986-8588-49BB-90DC-5B1BCF7F70BC}">
      <dgm:prSet/>
      <dgm:spPr/>
      <dgm:t>
        <a:bodyPr/>
        <a:lstStyle/>
        <a:p>
          <a:r>
            <a:rPr lang="en-US"/>
            <a:t>If the sample provides enough evidence against the claim that there’s no effect in the population (p ≤ α), then we can reject the null hypothesis. Otherwise, we fail to reject the null hypothesis.</a:t>
          </a:r>
        </a:p>
      </dgm:t>
    </dgm:pt>
    <dgm:pt modelId="{2AD73C78-3972-4CF0-B1D1-F4EF33453BDF}" type="parTrans" cxnId="{45BC80F4-6B34-4C0F-BDBF-A9C71391A950}">
      <dgm:prSet/>
      <dgm:spPr/>
      <dgm:t>
        <a:bodyPr/>
        <a:lstStyle/>
        <a:p>
          <a:endParaRPr lang="en-US"/>
        </a:p>
      </dgm:t>
    </dgm:pt>
    <dgm:pt modelId="{D1DD0C8C-D5C0-48CA-B0E6-9175729AA5C2}" type="sibTrans" cxnId="{45BC80F4-6B34-4C0F-BDBF-A9C71391A950}">
      <dgm:prSet/>
      <dgm:spPr/>
      <dgm:t>
        <a:bodyPr/>
        <a:lstStyle/>
        <a:p>
          <a:endParaRPr lang="en-US"/>
        </a:p>
      </dgm:t>
    </dgm:pt>
    <dgm:pt modelId="{CD4E924E-C874-4D8E-9549-B0B05CF159C0}">
      <dgm:prSet/>
      <dgm:spPr/>
      <dgm:t>
        <a:bodyPr/>
        <a:lstStyle/>
        <a:p>
          <a:r>
            <a:rPr lang="en-US" b="0" i="0"/>
            <a:t>Null hypotheses often include phrases such as “no effect,” “no difference,” or “no relationship.”</a:t>
          </a:r>
          <a:endParaRPr lang="en-US"/>
        </a:p>
      </dgm:t>
    </dgm:pt>
    <dgm:pt modelId="{5BF7BC60-925E-4B4E-BDA6-F2C925CFD7D1}" type="parTrans" cxnId="{0F49A2E9-2947-4942-A22A-7348C1A6149B}">
      <dgm:prSet/>
      <dgm:spPr/>
      <dgm:t>
        <a:bodyPr/>
        <a:lstStyle/>
        <a:p>
          <a:endParaRPr lang="en-US"/>
        </a:p>
      </dgm:t>
    </dgm:pt>
    <dgm:pt modelId="{7D901D1B-81E2-4ADB-B3B2-26ABBF31059A}" type="sibTrans" cxnId="{0F49A2E9-2947-4942-A22A-7348C1A6149B}">
      <dgm:prSet/>
      <dgm:spPr/>
      <dgm:t>
        <a:bodyPr/>
        <a:lstStyle/>
        <a:p>
          <a:endParaRPr lang="en-US"/>
        </a:p>
      </dgm:t>
    </dgm:pt>
    <dgm:pt modelId="{B790D68E-5AD9-4378-A016-3BBCFC74846E}" type="pres">
      <dgm:prSet presAssocID="{602BDA5F-DB26-4F68-8A31-9CB46123264D}" presName="vert0" presStyleCnt="0">
        <dgm:presLayoutVars>
          <dgm:dir/>
          <dgm:animOne val="branch"/>
          <dgm:animLvl val="lvl"/>
        </dgm:presLayoutVars>
      </dgm:prSet>
      <dgm:spPr/>
    </dgm:pt>
    <dgm:pt modelId="{2B5F92A2-2BB8-4B43-9151-469768C081C8}" type="pres">
      <dgm:prSet presAssocID="{4851810B-416D-446F-8F2C-8E39C3EA02F8}" presName="thickLine" presStyleLbl="alignNode1" presStyleIdx="0" presStyleCnt="3"/>
      <dgm:spPr/>
    </dgm:pt>
    <dgm:pt modelId="{423CF635-0805-4F43-B755-529552472290}" type="pres">
      <dgm:prSet presAssocID="{4851810B-416D-446F-8F2C-8E39C3EA02F8}" presName="horz1" presStyleCnt="0"/>
      <dgm:spPr/>
    </dgm:pt>
    <dgm:pt modelId="{E0D15A4C-DB0D-4282-8DAA-437C9D7A84E4}" type="pres">
      <dgm:prSet presAssocID="{4851810B-416D-446F-8F2C-8E39C3EA02F8}" presName="tx1" presStyleLbl="revTx" presStyleIdx="0" presStyleCnt="3"/>
      <dgm:spPr/>
    </dgm:pt>
    <dgm:pt modelId="{B307C13A-3208-4BF7-B9EB-7219F273347E}" type="pres">
      <dgm:prSet presAssocID="{4851810B-416D-446F-8F2C-8E39C3EA02F8}" presName="vert1" presStyleCnt="0"/>
      <dgm:spPr/>
    </dgm:pt>
    <dgm:pt modelId="{8D6B0F6A-286B-43E2-B7A6-647319D6D620}" type="pres">
      <dgm:prSet presAssocID="{AF369986-8588-49BB-90DC-5B1BCF7F70BC}" presName="thickLine" presStyleLbl="alignNode1" presStyleIdx="1" presStyleCnt="3"/>
      <dgm:spPr/>
    </dgm:pt>
    <dgm:pt modelId="{1A3ED2DD-DA6C-40B5-B9AA-8FA567C33EAE}" type="pres">
      <dgm:prSet presAssocID="{AF369986-8588-49BB-90DC-5B1BCF7F70BC}" presName="horz1" presStyleCnt="0"/>
      <dgm:spPr/>
    </dgm:pt>
    <dgm:pt modelId="{37405FB6-48F3-4070-848A-CB69D8517428}" type="pres">
      <dgm:prSet presAssocID="{AF369986-8588-49BB-90DC-5B1BCF7F70BC}" presName="tx1" presStyleLbl="revTx" presStyleIdx="1" presStyleCnt="3"/>
      <dgm:spPr/>
    </dgm:pt>
    <dgm:pt modelId="{ADD04C79-D45D-4950-9832-08BE5BD22D70}" type="pres">
      <dgm:prSet presAssocID="{AF369986-8588-49BB-90DC-5B1BCF7F70BC}" presName="vert1" presStyleCnt="0"/>
      <dgm:spPr/>
    </dgm:pt>
    <dgm:pt modelId="{59CF692A-44B0-4A30-B392-A4DAAC20099E}" type="pres">
      <dgm:prSet presAssocID="{CD4E924E-C874-4D8E-9549-B0B05CF159C0}" presName="thickLine" presStyleLbl="alignNode1" presStyleIdx="2" presStyleCnt="3"/>
      <dgm:spPr/>
    </dgm:pt>
    <dgm:pt modelId="{059B7A27-6821-4082-920D-7C2962776CE7}" type="pres">
      <dgm:prSet presAssocID="{CD4E924E-C874-4D8E-9549-B0B05CF159C0}" presName="horz1" presStyleCnt="0"/>
      <dgm:spPr/>
    </dgm:pt>
    <dgm:pt modelId="{3C76A0C6-8629-4F7E-9A69-9A6C6D5D3B34}" type="pres">
      <dgm:prSet presAssocID="{CD4E924E-C874-4D8E-9549-B0B05CF159C0}" presName="tx1" presStyleLbl="revTx" presStyleIdx="2" presStyleCnt="3"/>
      <dgm:spPr/>
    </dgm:pt>
    <dgm:pt modelId="{EF011BDD-B849-4814-A8F8-13F98AD6D661}" type="pres">
      <dgm:prSet presAssocID="{CD4E924E-C874-4D8E-9549-B0B05CF159C0}" presName="vert1" presStyleCnt="0"/>
      <dgm:spPr/>
    </dgm:pt>
  </dgm:ptLst>
  <dgm:cxnLst>
    <dgm:cxn modelId="{C72C3840-3093-462A-9EE1-B9BCB76D1F02}" type="presOf" srcId="{CD4E924E-C874-4D8E-9549-B0B05CF159C0}" destId="{3C76A0C6-8629-4F7E-9A69-9A6C6D5D3B34}" srcOrd="0" destOrd="0" presId="urn:microsoft.com/office/officeart/2008/layout/LinedList"/>
    <dgm:cxn modelId="{775CA04E-1CAE-4CD6-AFEB-0D42363FE2C1}" srcId="{602BDA5F-DB26-4F68-8A31-9CB46123264D}" destId="{4851810B-416D-446F-8F2C-8E39C3EA02F8}" srcOrd="0" destOrd="0" parTransId="{60631678-56B8-4C38-9E33-374549649DA0}" sibTransId="{07B129F2-9E40-462C-A535-FE48D42749D1}"/>
    <dgm:cxn modelId="{12304FC0-3E16-4044-898F-D5EE60A38A21}" type="presOf" srcId="{AF369986-8588-49BB-90DC-5B1BCF7F70BC}" destId="{37405FB6-48F3-4070-848A-CB69D8517428}" srcOrd="0" destOrd="0" presId="urn:microsoft.com/office/officeart/2008/layout/LinedList"/>
    <dgm:cxn modelId="{9E8E03DB-347E-4952-AC78-39838CD4ACDB}" type="presOf" srcId="{602BDA5F-DB26-4F68-8A31-9CB46123264D}" destId="{B790D68E-5AD9-4378-A016-3BBCFC74846E}" srcOrd="0" destOrd="0" presId="urn:microsoft.com/office/officeart/2008/layout/LinedList"/>
    <dgm:cxn modelId="{C7E4DAE2-18E2-4F18-8740-9CB4BE566313}" type="presOf" srcId="{4851810B-416D-446F-8F2C-8E39C3EA02F8}" destId="{E0D15A4C-DB0D-4282-8DAA-437C9D7A84E4}" srcOrd="0" destOrd="0" presId="urn:microsoft.com/office/officeart/2008/layout/LinedList"/>
    <dgm:cxn modelId="{0F49A2E9-2947-4942-A22A-7348C1A6149B}" srcId="{602BDA5F-DB26-4F68-8A31-9CB46123264D}" destId="{CD4E924E-C874-4D8E-9549-B0B05CF159C0}" srcOrd="2" destOrd="0" parTransId="{5BF7BC60-925E-4B4E-BDA6-F2C925CFD7D1}" sibTransId="{7D901D1B-81E2-4ADB-B3B2-26ABBF31059A}"/>
    <dgm:cxn modelId="{45BC80F4-6B34-4C0F-BDBF-A9C71391A950}" srcId="{602BDA5F-DB26-4F68-8A31-9CB46123264D}" destId="{AF369986-8588-49BB-90DC-5B1BCF7F70BC}" srcOrd="1" destOrd="0" parTransId="{2AD73C78-3972-4CF0-B1D1-F4EF33453BDF}" sibTransId="{D1DD0C8C-D5C0-48CA-B0E6-9175729AA5C2}"/>
    <dgm:cxn modelId="{F0F05ECA-FC74-4447-94BD-17064502DA70}" type="presParOf" srcId="{B790D68E-5AD9-4378-A016-3BBCFC74846E}" destId="{2B5F92A2-2BB8-4B43-9151-469768C081C8}" srcOrd="0" destOrd="0" presId="urn:microsoft.com/office/officeart/2008/layout/LinedList"/>
    <dgm:cxn modelId="{58348E8D-9D4F-43E7-8AF7-32B8DBB47FF0}" type="presParOf" srcId="{B790D68E-5AD9-4378-A016-3BBCFC74846E}" destId="{423CF635-0805-4F43-B755-529552472290}" srcOrd="1" destOrd="0" presId="urn:microsoft.com/office/officeart/2008/layout/LinedList"/>
    <dgm:cxn modelId="{E4D040F0-907B-40B1-8E7B-DDD202BCBBBF}" type="presParOf" srcId="{423CF635-0805-4F43-B755-529552472290}" destId="{E0D15A4C-DB0D-4282-8DAA-437C9D7A84E4}" srcOrd="0" destOrd="0" presId="urn:microsoft.com/office/officeart/2008/layout/LinedList"/>
    <dgm:cxn modelId="{DA4A59BE-F099-464D-96AD-1D8741F54F98}" type="presParOf" srcId="{423CF635-0805-4F43-B755-529552472290}" destId="{B307C13A-3208-4BF7-B9EB-7219F273347E}" srcOrd="1" destOrd="0" presId="urn:microsoft.com/office/officeart/2008/layout/LinedList"/>
    <dgm:cxn modelId="{D5F20D4B-F62F-49CD-BAE1-DBD24F7917AE}" type="presParOf" srcId="{B790D68E-5AD9-4378-A016-3BBCFC74846E}" destId="{8D6B0F6A-286B-43E2-B7A6-647319D6D620}" srcOrd="2" destOrd="0" presId="urn:microsoft.com/office/officeart/2008/layout/LinedList"/>
    <dgm:cxn modelId="{802031B5-4313-4C5E-AEEE-C433D2F09129}" type="presParOf" srcId="{B790D68E-5AD9-4378-A016-3BBCFC74846E}" destId="{1A3ED2DD-DA6C-40B5-B9AA-8FA567C33EAE}" srcOrd="3" destOrd="0" presId="urn:microsoft.com/office/officeart/2008/layout/LinedList"/>
    <dgm:cxn modelId="{E5F69077-9180-4E23-B258-DD0E787B616B}" type="presParOf" srcId="{1A3ED2DD-DA6C-40B5-B9AA-8FA567C33EAE}" destId="{37405FB6-48F3-4070-848A-CB69D8517428}" srcOrd="0" destOrd="0" presId="urn:microsoft.com/office/officeart/2008/layout/LinedList"/>
    <dgm:cxn modelId="{1752838F-C96B-4C91-BB88-33CA037EAF0F}" type="presParOf" srcId="{1A3ED2DD-DA6C-40B5-B9AA-8FA567C33EAE}" destId="{ADD04C79-D45D-4950-9832-08BE5BD22D70}" srcOrd="1" destOrd="0" presId="urn:microsoft.com/office/officeart/2008/layout/LinedList"/>
    <dgm:cxn modelId="{CC589998-288F-4C91-9C32-8003ABAE755B}" type="presParOf" srcId="{B790D68E-5AD9-4378-A016-3BBCFC74846E}" destId="{59CF692A-44B0-4A30-B392-A4DAAC20099E}" srcOrd="4" destOrd="0" presId="urn:microsoft.com/office/officeart/2008/layout/LinedList"/>
    <dgm:cxn modelId="{E0EE4E79-D29B-4741-9DA3-0868AF06DCE5}" type="presParOf" srcId="{B790D68E-5AD9-4378-A016-3BBCFC74846E}" destId="{059B7A27-6821-4082-920D-7C2962776CE7}" srcOrd="5" destOrd="0" presId="urn:microsoft.com/office/officeart/2008/layout/LinedList"/>
    <dgm:cxn modelId="{901AEC5F-9667-4956-B414-68AFA58622C0}" type="presParOf" srcId="{059B7A27-6821-4082-920D-7C2962776CE7}" destId="{3C76A0C6-8629-4F7E-9A69-9A6C6D5D3B34}" srcOrd="0" destOrd="0" presId="urn:microsoft.com/office/officeart/2008/layout/LinedList"/>
    <dgm:cxn modelId="{5767D0AB-B07C-447E-9332-C0A5BD59169E}" type="presParOf" srcId="{059B7A27-6821-4082-920D-7C2962776CE7}" destId="{EF011BDD-B849-4814-A8F8-13F98AD6D6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543C2-947C-4851-A3E8-625FCB09C45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F8424CF-D409-4284-B1E3-453E141BF223}">
      <dgm:prSet/>
      <dgm:spPr/>
      <dgm:t>
        <a:bodyPr/>
        <a:lstStyle/>
        <a:p>
          <a:r>
            <a:rPr lang="en-IN" b="0" i="0"/>
            <a:t>The alternative hypothesis (</a:t>
          </a:r>
          <a:r>
            <a:rPr lang="en-IN" b="0" i="1"/>
            <a:t>H</a:t>
          </a:r>
          <a:r>
            <a:rPr lang="en-IN" b="0" i="0" baseline="-25000"/>
            <a:t>a</a:t>
          </a:r>
          <a:r>
            <a:rPr lang="en-IN" b="0" i="0"/>
            <a:t>) </a:t>
          </a:r>
          <a:r>
            <a:rPr lang="en-US" b="0" i="0"/>
            <a:t>claims that there’s an effect in the population.</a:t>
          </a:r>
          <a:endParaRPr lang="en-US"/>
        </a:p>
      </dgm:t>
    </dgm:pt>
    <dgm:pt modelId="{39C63CCD-168A-4C66-9ACB-324720C92972}" type="parTrans" cxnId="{C7FEC42A-2CDE-4101-B0AD-F3001AD8449D}">
      <dgm:prSet/>
      <dgm:spPr/>
      <dgm:t>
        <a:bodyPr/>
        <a:lstStyle/>
        <a:p>
          <a:endParaRPr lang="en-US"/>
        </a:p>
      </dgm:t>
    </dgm:pt>
    <dgm:pt modelId="{DC071C73-F44F-4CC0-9536-D17DCAC50C64}" type="sibTrans" cxnId="{C7FEC42A-2CDE-4101-B0AD-F3001AD8449D}">
      <dgm:prSet/>
      <dgm:spPr/>
      <dgm:t>
        <a:bodyPr/>
        <a:lstStyle/>
        <a:p>
          <a:endParaRPr lang="en-US"/>
        </a:p>
      </dgm:t>
    </dgm:pt>
    <dgm:pt modelId="{84442CB2-DBDB-4112-AB42-FD81A3CC7302}">
      <dgm:prSet/>
      <dgm:spPr/>
      <dgm:t>
        <a:bodyPr/>
        <a:lstStyle/>
        <a:p>
          <a:r>
            <a:rPr lang="en-US"/>
            <a:t>A</a:t>
          </a:r>
          <a:r>
            <a:rPr lang="en-US" b="0" i="0"/>
            <a:t>lternative hypothesis is the same as your research hypothesis. In other words, it’s the claim that you expect, or hope will be true.</a:t>
          </a:r>
          <a:endParaRPr lang="en-US"/>
        </a:p>
      </dgm:t>
    </dgm:pt>
    <dgm:pt modelId="{DCB27DD1-2D07-4C79-A975-A79AA65678EF}" type="parTrans" cxnId="{BC8D3EA3-51F8-4362-B214-BCAE200F5BE9}">
      <dgm:prSet/>
      <dgm:spPr/>
      <dgm:t>
        <a:bodyPr/>
        <a:lstStyle/>
        <a:p>
          <a:endParaRPr lang="en-US"/>
        </a:p>
      </dgm:t>
    </dgm:pt>
    <dgm:pt modelId="{5D4F6968-3B3E-4B63-86B9-0AB00497791B}" type="sibTrans" cxnId="{BC8D3EA3-51F8-4362-B214-BCAE200F5BE9}">
      <dgm:prSet/>
      <dgm:spPr/>
      <dgm:t>
        <a:bodyPr/>
        <a:lstStyle/>
        <a:p>
          <a:endParaRPr lang="en-US"/>
        </a:p>
      </dgm:t>
    </dgm:pt>
    <dgm:pt modelId="{1A2D7629-1959-4691-95D4-DC4DF20B9B18}">
      <dgm:prSet/>
      <dgm:spPr/>
      <dgm:t>
        <a:bodyPr/>
        <a:lstStyle/>
        <a:p>
          <a:r>
            <a:rPr lang="en-US" i="0"/>
            <a:t>If you </a:t>
          </a:r>
          <a:r>
            <a:rPr lang="en-US" b="1" i="0"/>
            <a:t>reject</a:t>
          </a:r>
          <a:r>
            <a:rPr lang="en-US" i="0"/>
            <a:t> the null hypothesis, you can say that the alternative hypothesis is </a:t>
          </a:r>
          <a:r>
            <a:rPr lang="en-US" b="1" i="0"/>
            <a:t>supported</a:t>
          </a:r>
          <a:r>
            <a:rPr lang="en-US" i="0"/>
            <a:t>. On the other hand, if you</a:t>
          </a:r>
          <a:r>
            <a:rPr lang="en-US" b="1" i="0"/>
            <a:t> fail to reject</a:t>
          </a:r>
          <a:r>
            <a:rPr lang="en-US" i="0"/>
            <a:t> the null hypothesis, then you can say that the alternative hypothesis is </a:t>
          </a:r>
          <a:r>
            <a:rPr lang="en-US" b="1" i="0"/>
            <a:t>not supported</a:t>
          </a:r>
          <a:r>
            <a:rPr lang="en-US" i="0"/>
            <a:t>. Never say that you’ve proven or disproven a hypothesis.</a:t>
          </a:r>
          <a:endParaRPr lang="en-US"/>
        </a:p>
      </dgm:t>
    </dgm:pt>
    <dgm:pt modelId="{AF2A4FC6-D32A-4B33-B284-1CBF230E07EF}" type="parTrans" cxnId="{2513723D-A222-4B8D-9CA4-3689D19289D8}">
      <dgm:prSet/>
      <dgm:spPr/>
      <dgm:t>
        <a:bodyPr/>
        <a:lstStyle/>
        <a:p>
          <a:endParaRPr lang="en-US"/>
        </a:p>
      </dgm:t>
    </dgm:pt>
    <dgm:pt modelId="{13712388-4A53-4C50-8AE1-699CD29E9F32}" type="sibTrans" cxnId="{2513723D-A222-4B8D-9CA4-3689D19289D8}">
      <dgm:prSet/>
      <dgm:spPr/>
      <dgm:t>
        <a:bodyPr/>
        <a:lstStyle/>
        <a:p>
          <a:endParaRPr lang="en-US"/>
        </a:p>
      </dgm:t>
    </dgm:pt>
    <dgm:pt modelId="{293E84F2-C190-478C-A5B1-FB086FDE7C32}">
      <dgm:prSet/>
      <dgm:spPr/>
      <dgm:t>
        <a:bodyPr/>
        <a:lstStyle/>
        <a:p>
          <a:r>
            <a:rPr lang="en-US" b="0" i="0"/>
            <a:t>Alternative hypotheses often include phrases such as “an effect,” “a difference,” or “a relationship.” </a:t>
          </a:r>
          <a:endParaRPr lang="en-US"/>
        </a:p>
      </dgm:t>
    </dgm:pt>
    <dgm:pt modelId="{739137E9-E2C2-47D3-8910-D7685469E43D}" type="parTrans" cxnId="{5165E86E-1261-4A94-81AC-D31EDE91A7F9}">
      <dgm:prSet/>
      <dgm:spPr/>
      <dgm:t>
        <a:bodyPr/>
        <a:lstStyle/>
        <a:p>
          <a:endParaRPr lang="en-US"/>
        </a:p>
      </dgm:t>
    </dgm:pt>
    <dgm:pt modelId="{6EA79B63-D4A5-46CE-BA56-C3584FBBC7A8}" type="sibTrans" cxnId="{5165E86E-1261-4A94-81AC-D31EDE91A7F9}">
      <dgm:prSet/>
      <dgm:spPr/>
      <dgm:t>
        <a:bodyPr/>
        <a:lstStyle/>
        <a:p>
          <a:endParaRPr lang="en-US"/>
        </a:p>
      </dgm:t>
    </dgm:pt>
    <dgm:pt modelId="{5B109BD3-4468-470E-99C7-A771C67005B1}" type="pres">
      <dgm:prSet presAssocID="{C23543C2-947C-4851-A3E8-625FCB09C457}" presName="vert0" presStyleCnt="0">
        <dgm:presLayoutVars>
          <dgm:dir/>
          <dgm:animOne val="branch"/>
          <dgm:animLvl val="lvl"/>
        </dgm:presLayoutVars>
      </dgm:prSet>
      <dgm:spPr/>
    </dgm:pt>
    <dgm:pt modelId="{DA4BF055-CD3C-41BD-8F7E-92507ECB28E9}" type="pres">
      <dgm:prSet presAssocID="{AF8424CF-D409-4284-B1E3-453E141BF223}" presName="thickLine" presStyleLbl="alignNode1" presStyleIdx="0" presStyleCnt="4"/>
      <dgm:spPr/>
    </dgm:pt>
    <dgm:pt modelId="{75AB2E8B-EC58-443E-84DD-3F8F14312227}" type="pres">
      <dgm:prSet presAssocID="{AF8424CF-D409-4284-B1E3-453E141BF223}" presName="horz1" presStyleCnt="0"/>
      <dgm:spPr/>
    </dgm:pt>
    <dgm:pt modelId="{0CA4FA82-DE99-42FE-B172-FB457016050B}" type="pres">
      <dgm:prSet presAssocID="{AF8424CF-D409-4284-B1E3-453E141BF223}" presName="tx1" presStyleLbl="revTx" presStyleIdx="0" presStyleCnt="4"/>
      <dgm:spPr/>
    </dgm:pt>
    <dgm:pt modelId="{5AC0CF17-5CC9-4DFC-A46E-7E9783CBD4AE}" type="pres">
      <dgm:prSet presAssocID="{AF8424CF-D409-4284-B1E3-453E141BF223}" presName="vert1" presStyleCnt="0"/>
      <dgm:spPr/>
    </dgm:pt>
    <dgm:pt modelId="{6C036985-A2AE-44FE-8834-8940A75D9E60}" type="pres">
      <dgm:prSet presAssocID="{84442CB2-DBDB-4112-AB42-FD81A3CC7302}" presName="thickLine" presStyleLbl="alignNode1" presStyleIdx="1" presStyleCnt="4"/>
      <dgm:spPr/>
    </dgm:pt>
    <dgm:pt modelId="{80790085-7E97-4A2C-8264-84B1BE02DD71}" type="pres">
      <dgm:prSet presAssocID="{84442CB2-DBDB-4112-AB42-FD81A3CC7302}" presName="horz1" presStyleCnt="0"/>
      <dgm:spPr/>
    </dgm:pt>
    <dgm:pt modelId="{C73588CD-CFA5-461F-91BC-1800725625A5}" type="pres">
      <dgm:prSet presAssocID="{84442CB2-DBDB-4112-AB42-FD81A3CC7302}" presName="tx1" presStyleLbl="revTx" presStyleIdx="1" presStyleCnt="4"/>
      <dgm:spPr/>
    </dgm:pt>
    <dgm:pt modelId="{94167A72-5422-4C2B-B693-FA1421728F9A}" type="pres">
      <dgm:prSet presAssocID="{84442CB2-DBDB-4112-AB42-FD81A3CC7302}" presName="vert1" presStyleCnt="0"/>
      <dgm:spPr/>
    </dgm:pt>
    <dgm:pt modelId="{304746EE-7C1C-4211-9630-725C501978D6}" type="pres">
      <dgm:prSet presAssocID="{1A2D7629-1959-4691-95D4-DC4DF20B9B18}" presName="thickLine" presStyleLbl="alignNode1" presStyleIdx="2" presStyleCnt="4"/>
      <dgm:spPr/>
    </dgm:pt>
    <dgm:pt modelId="{3BEFC6CF-6267-4FEB-A95A-150B529C5F95}" type="pres">
      <dgm:prSet presAssocID="{1A2D7629-1959-4691-95D4-DC4DF20B9B18}" presName="horz1" presStyleCnt="0"/>
      <dgm:spPr/>
    </dgm:pt>
    <dgm:pt modelId="{DAC4A9C1-5577-45DF-9FBC-BB5D495E913C}" type="pres">
      <dgm:prSet presAssocID="{1A2D7629-1959-4691-95D4-DC4DF20B9B18}" presName="tx1" presStyleLbl="revTx" presStyleIdx="2" presStyleCnt="4"/>
      <dgm:spPr/>
    </dgm:pt>
    <dgm:pt modelId="{1DEA835B-58EC-4770-9041-A499084F977F}" type="pres">
      <dgm:prSet presAssocID="{1A2D7629-1959-4691-95D4-DC4DF20B9B18}" presName="vert1" presStyleCnt="0"/>
      <dgm:spPr/>
    </dgm:pt>
    <dgm:pt modelId="{DD41A8F2-80EA-4921-A71E-F690FDAE2991}" type="pres">
      <dgm:prSet presAssocID="{293E84F2-C190-478C-A5B1-FB086FDE7C32}" presName="thickLine" presStyleLbl="alignNode1" presStyleIdx="3" presStyleCnt="4"/>
      <dgm:spPr/>
    </dgm:pt>
    <dgm:pt modelId="{008FDBE2-106C-4348-9A85-B512549E63E4}" type="pres">
      <dgm:prSet presAssocID="{293E84F2-C190-478C-A5B1-FB086FDE7C32}" presName="horz1" presStyleCnt="0"/>
      <dgm:spPr/>
    </dgm:pt>
    <dgm:pt modelId="{B0695961-AD09-4892-BF8D-BF598DC684A9}" type="pres">
      <dgm:prSet presAssocID="{293E84F2-C190-478C-A5B1-FB086FDE7C32}" presName="tx1" presStyleLbl="revTx" presStyleIdx="3" presStyleCnt="4"/>
      <dgm:spPr/>
    </dgm:pt>
    <dgm:pt modelId="{0E45FA24-B274-4FAC-9A0C-9AE1B5224F3C}" type="pres">
      <dgm:prSet presAssocID="{293E84F2-C190-478C-A5B1-FB086FDE7C32}" presName="vert1" presStyleCnt="0"/>
      <dgm:spPr/>
    </dgm:pt>
  </dgm:ptLst>
  <dgm:cxnLst>
    <dgm:cxn modelId="{913D1307-F710-4779-8C6D-31F6CD0203EE}" type="presOf" srcId="{293E84F2-C190-478C-A5B1-FB086FDE7C32}" destId="{B0695961-AD09-4892-BF8D-BF598DC684A9}" srcOrd="0" destOrd="0" presId="urn:microsoft.com/office/officeart/2008/layout/LinedList"/>
    <dgm:cxn modelId="{6127060B-27E3-4068-94A6-B2B0A6A07918}" type="presOf" srcId="{C23543C2-947C-4851-A3E8-625FCB09C457}" destId="{5B109BD3-4468-470E-99C7-A771C67005B1}" srcOrd="0" destOrd="0" presId="urn:microsoft.com/office/officeart/2008/layout/LinedList"/>
    <dgm:cxn modelId="{C7FEC42A-2CDE-4101-B0AD-F3001AD8449D}" srcId="{C23543C2-947C-4851-A3E8-625FCB09C457}" destId="{AF8424CF-D409-4284-B1E3-453E141BF223}" srcOrd="0" destOrd="0" parTransId="{39C63CCD-168A-4C66-9ACB-324720C92972}" sibTransId="{DC071C73-F44F-4CC0-9536-D17DCAC50C64}"/>
    <dgm:cxn modelId="{2513723D-A222-4B8D-9CA4-3689D19289D8}" srcId="{C23543C2-947C-4851-A3E8-625FCB09C457}" destId="{1A2D7629-1959-4691-95D4-DC4DF20B9B18}" srcOrd="2" destOrd="0" parTransId="{AF2A4FC6-D32A-4B33-B284-1CBF230E07EF}" sibTransId="{13712388-4A53-4C50-8AE1-699CD29E9F32}"/>
    <dgm:cxn modelId="{5165E86E-1261-4A94-81AC-D31EDE91A7F9}" srcId="{C23543C2-947C-4851-A3E8-625FCB09C457}" destId="{293E84F2-C190-478C-A5B1-FB086FDE7C32}" srcOrd="3" destOrd="0" parTransId="{739137E9-E2C2-47D3-8910-D7685469E43D}" sibTransId="{6EA79B63-D4A5-46CE-BA56-C3584FBBC7A8}"/>
    <dgm:cxn modelId="{BC8D3EA3-51F8-4362-B214-BCAE200F5BE9}" srcId="{C23543C2-947C-4851-A3E8-625FCB09C457}" destId="{84442CB2-DBDB-4112-AB42-FD81A3CC7302}" srcOrd="1" destOrd="0" parTransId="{DCB27DD1-2D07-4C79-A975-A79AA65678EF}" sibTransId="{5D4F6968-3B3E-4B63-86B9-0AB00497791B}"/>
    <dgm:cxn modelId="{C3C76FC2-14A7-49E7-8121-49F69FC39AD7}" type="presOf" srcId="{AF8424CF-D409-4284-B1E3-453E141BF223}" destId="{0CA4FA82-DE99-42FE-B172-FB457016050B}" srcOrd="0" destOrd="0" presId="urn:microsoft.com/office/officeart/2008/layout/LinedList"/>
    <dgm:cxn modelId="{079F1EDA-0585-4527-BD2A-B77C3E7695E1}" type="presOf" srcId="{84442CB2-DBDB-4112-AB42-FD81A3CC7302}" destId="{C73588CD-CFA5-461F-91BC-1800725625A5}" srcOrd="0" destOrd="0" presId="urn:microsoft.com/office/officeart/2008/layout/LinedList"/>
    <dgm:cxn modelId="{6B94BFED-B959-470F-B30D-54EB585E8AE9}" type="presOf" srcId="{1A2D7629-1959-4691-95D4-DC4DF20B9B18}" destId="{DAC4A9C1-5577-45DF-9FBC-BB5D495E913C}" srcOrd="0" destOrd="0" presId="urn:microsoft.com/office/officeart/2008/layout/LinedList"/>
    <dgm:cxn modelId="{ADB5EE60-3FBA-4DA6-B727-6CE7FE265ECA}" type="presParOf" srcId="{5B109BD3-4468-470E-99C7-A771C67005B1}" destId="{DA4BF055-CD3C-41BD-8F7E-92507ECB28E9}" srcOrd="0" destOrd="0" presId="urn:microsoft.com/office/officeart/2008/layout/LinedList"/>
    <dgm:cxn modelId="{E3B89F74-1EF7-4371-9F65-314CA19F9B1D}" type="presParOf" srcId="{5B109BD3-4468-470E-99C7-A771C67005B1}" destId="{75AB2E8B-EC58-443E-84DD-3F8F14312227}" srcOrd="1" destOrd="0" presId="urn:microsoft.com/office/officeart/2008/layout/LinedList"/>
    <dgm:cxn modelId="{11AD0CB9-10D1-40CE-B4FA-E469F0877C6B}" type="presParOf" srcId="{75AB2E8B-EC58-443E-84DD-3F8F14312227}" destId="{0CA4FA82-DE99-42FE-B172-FB457016050B}" srcOrd="0" destOrd="0" presId="urn:microsoft.com/office/officeart/2008/layout/LinedList"/>
    <dgm:cxn modelId="{582B0566-7583-4608-AC8E-3D184E23211D}" type="presParOf" srcId="{75AB2E8B-EC58-443E-84DD-3F8F14312227}" destId="{5AC0CF17-5CC9-4DFC-A46E-7E9783CBD4AE}" srcOrd="1" destOrd="0" presId="urn:microsoft.com/office/officeart/2008/layout/LinedList"/>
    <dgm:cxn modelId="{62A52704-D0DF-463C-B51A-3A64769352CF}" type="presParOf" srcId="{5B109BD3-4468-470E-99C7-A771C67005B1}" destId="{6C036985-A2AE-44FE-8834-8940A75D9E60}" srcOrd="2" destOrd="0" presId="urn:microsoft.com/office/officeart/2008/layout/LinedList"/>
    <dgm:cxn modelId="{B2228280-6494-4289-8AC5-0DFA25C246B9}" type="presParOf" srcId="{5B109BD3-4468-470E-99C7-A771C67005B1}" destId="{80790085-7E97-4A2C-8264-84B1BE02DD71}" srcOrd="3" destOrd="0" presId="urn:microsoft.com/office/officeart/2008/layout/LinedList"/>
    <dgm:cxn modelId="{AB917FB4-52EE-4680-88B9-52541989299E}" type="presParOf" srcId="{80790085-7E97-4A2C-8264-84B1BE02DD71}" destId="{C73588CD-CFA5-461F-91BC-1800725625A5}" srcOrd="0" destOrd="0" presId="urn:microsoft.com/office/officeart/2008/layout/LinedList"/>
    <dgm:cxn modelId="{C44654B6-E7F7-4120-A0B4-3759CA40E8ED}" type="presParOf" srcId="{80790085-7E97-4A2C-8264-84B1BE02DD71}" destId="{94167A72-5422-4C2B-B693-FA1421728F9A}" srcOrd="1" destOrd="0" presId="urn:microsoft.com/office/officeart/2008/layout/LinedList"/>
    <dgm:cxn modelId="{7328A669-E348-4ED7-8C43-455CF4BBF0FA}" type="presParOf" srcId="{5B109BD3-4468-470E-99C7-A771C67005B1}" destId="{304746EE-7C1C-4211-9630-725C501978D6}" srcOrd="4" destOrd="0" presId="urn:microsoft.com/office/officeart/2008/layout/LinedList"/>
    <dgm:cxn modelId="{7397B1D7-06AC-491A-AE41-2B3687DD74C8}" type="presParOf" srcId="{5B109BD3-4468-470E-99C7-A771C67005B1}" destId="{3BEFC6CF-6267-4FEB-A95A-150B529C5F95}" srcOrd="5" destOrd="0" presId="urn:microsoft.com/office/officeart/2008/layout/LinedList"/>
    <dgm:cxn modelId="{19DC6081-F85F-4E07-B071-260A26CF8BEA}" type="presParOf" srcId="{3BEFC6CF-6267-4FEB-A95A-150B529C5F95}" destId="{DAC4A9C1-5577-45DF-9FBC-BB5D495E913C}" srcOrd="0" destOrd="0" presId="urn:microsoft.com/office/officeart/2008/layout/LinedList"/>
    <dgm:cxn modelId="{A8DCA5C2-CC1D-4B62-8C6B-80D4B8254BA3}" type="presParOf" srcId="{3BEFC6CF-6267-4FEB-A95A-150B529C5F95}" destId="{1DEA835B-58EC-4770-9041-A499084F977F}" srcOrd="1" destOrd="0" presId="urn:microsoft.com/office/officeart/2008/layout/LinedList"/>
    <dgm:cxn modelId="{F6C010E1-CC90-49F8-B3D3-7B91B9221F37}" type="presParOf" srcId="{5B109BD3-4468-470E-99C7-A771C67005B1}" destId="{DD41A8F2-80EA-4921-A71E-F690FDAE2991}" srcOrd="6" destOrd="0" presId="urn:microsoft.com/office/officeart/2008/layout/LinedList"/>
    <dgm:cxn modelId="{2C0AFB4C-D4AC-4919-83A6-E224DB2AC2E0}" type="presParOf" srcId="{5B109BD3-4468-470E-99C7-A771C67005B1}" destId="{008FDBE2-106C-4348-9A85-B512549E63E4}" srcOrd="7" destOrd="0" presId="urn:microsoft.com/office/officeart/2008/layout/LinedList"/>
    <dgm:cxn modelId="{6EFAE471-5849-470A-9740-0A54973348CF}" type="presParOf" srcId="{008FDBE2-106C-4348-9A85-B512549E63E4}" destId="{B0695961-AD09-4892-BF8D-BF598DC684A9}" srcOrd="0" destOrd="0" presId="urn:microsoft.com/office/officeart/2008/layout/LinedList"/>
    <dgm:cxn modelId="{02C66AB2-AD56-4753-9372-2352C474F124}" type="presParOf" srcId="{008FDBE2-106C-4348-9A85-B512549E63E4}" destId="{0E45FA24-B274-4FAC-9A0C-9AE1B5224F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F92A2-2BB8-4B43-9151-469768C081C8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15A4C-DB0D-4282-8DAA-437C9D7A84E4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null hypothesis is the claim that there’s no effect in the population.</a:t>
          </a:r>
        </a:p>
      </dsp:txBody>
      <dsp:txXfrm>
        <a:off x="0" y="2124"/>
        <a:ext cx="10515600" cy="1449029"/>
      </dsp:txXfrm>
    </dsp:sp>
    <dsp:sp modelId="{8D6B0F6A-286B-43E2-B7A6-647319D6D62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05FB6-48F3-4070-848A-CB69D8517428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If the sample provides enough evidence against the claim that there’s no effect in the population (p ≤ α), then we can reject the null hypothesis. Otherwise, we fail to reject the null hypothesis.</a:t>
          </a:r>
        </a:p>
      </dsp:txBody>
      <dsp:txXfrm>
        <a:off x="0" y="1451154"/>
        <a:ext cx="10515600" cy="1449029"/>
      </dsp:txXfrm>
    </dsp:sp>
    <dsp:sp modelId="{59CF692A-44B0-4A30-B392-A4DAAC20099E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6A0C6-8629-4F7E-9A69-9A6C6D5D3B34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Null hypotheses often include phrases such as “no effect,” “no difference,” or “no relationship.”</a:t>
          </a:r>
          <a:endParaRPr lang="en-US" sz="2900" kern="1200"/>
        </a:p>
      </dsp:txBody>
      <dsp:txXfrm>
        <a:off x="0" y="2900183"/>
        <a:ext cx="10515600" cy="144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BF055-CD3C-41BD-8F7E-92507ECB28E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4FA82-DE99-42FE-B172-FB457016050B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0" i="0" kern="1200"/>
            <a:t>The alternative hypothesis (</a:t>
          </a:r>
          <a:r>
            <a:rPr lang="en-IN" sz="2100" b="0" i="1" kern="1200"/>
            <a:t>H</a:t>
          </a:r>
          <a:r>
            <a:rPr lang="en-IN" sz="2100" b="0" i="0" kern="1200" baseline="-25000"/>
            <a:t>a</a:t>
          </a:r>
          <a:r>
            <a:rPr lang="en-IN" sz="2100" b="0" i="0" kern="1200"/>
            <a:t>) </a:t>
          </a:r>
          <a:r>
            <a:rPr lang="en-US" sz="2100" b="0" i="0" kern="1200"/>
            <a:t>claims that there’s an effect in the population.</a:t>
          </a:r>
          <a:endParaRPr lang="en-US" sz="2100" kern="1200"/>
        </a:p>
      </dsp:txBody>
      <dsp:txXfrm>
        <a:off x="0" y="0"/>
        <a:ext cx="10515600" cy="1087834"/>
      </dsp:txXfrm>
    </dsp:sp>
    <dsp:sp modelId="{6C036985-A2AE-44FE-8834-8940A75D9E60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588CD-CFA5-461F-91BC-1800725625A5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</a:t>
          </a:r>
          <a:r>
            <a:rPr lang="en-US" sz="2100" b="0" i="0" kern="1200"/>
            <a:t>lternative hypothesis is the same as your research hypothesis. In other words, it’s the claim that you expect, or hope will be true.</a:t>
          </a:r>
          <a:endParaRPr lang="en-US" sz="2100" kern="1200"/>
        </a:p>
      </dsp:txBody>
      <dsp:txXfrm>
        <a:off x="0" y="1087834"/>
        <a:ext cx="10515600" cy="1087834"/>
      </dsp:txXfrm>
    </dsp:sp>
    <dsp:sp modelId="{304746EE-7C1C-4211-9630-725C501978D6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4A9C1-5577-45DF-9FBC-BB5D495E913C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/>
            <a:t>If you </a:t>
          </a:r>
          <a:r>
            <a:rPr lang="en-US" sz="2100" b="1" i="0" kern="1200"/>
            <a:t>reject</a:t>
          </a:r>
          <a:r>
            <a:rPr lang="en-US" sz="2100" i="0" kern="1200"/>
            <a:t> the null hypothesis, you can say that the alternative hypothesis is </a:t>
          </a:r>
          <a:r>
            <a:rPr lang="en-US" sz="2100" b="1" i="0" kern="1200"/>
            <a:t>supported</a:t>
          </a:r>
          <a:r>
            <a:rPr lang="en-US" sz="2100" i="0" kern="1200"/>
            <a:t>. On the other hand, if you</a:t>
          </a:r>
          <a:r>
            <a:rPr lang="en-US" sz="2100" b="1" i="0" kern="1200"/>
            <a:t> fail to reject</a:t>
          </a:r>
          <a:r>
            <a:rPr lang="en-US" sz="2100" i="0" kern="1200"/>
            <a:t> the null hypothesis, then you can say that the alternative hypothesis is </a:t>
          </a:r>
          <a:r>
            <a:rPr lang="en-US" sz="2100" b="1" i="0" kern="1200"/>
            <a:t>not supported</a:t>
          </a:r>
          <a:r>
            <a:rPr lang="en-US" sz="2100" i="0" kern="1200"/>
            <a:t>. Never say that you’ve proven or disproven a hypothesis.</a:t>
          </a:r>
          <a:endParaRPr lang="en-US" sz="2100" kern="1200"/>
        </a:p>
      </dsp:txBody>
      <dsp:txXfrm>
        <a:off x="0" y="2175669"/>
        <a:ext cx="10515600" cy="1087834"/>
      </dsp:txXfrm>
    </dsp:sp>
    <dsp:sp modelId="{DD41A8F2-80EA-4921-A71E-F690FDAE2991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5961-AD09-4892-BF8D-BF598DC684A9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Alternative hypotheses often include phrases such as “an effect,” “a difference,” or “a relationship.” </a:t>
          </a:r>
          <a:endParaRPr lang="en-US" sz="21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9514-6A6F-5C79-938C-64628D2AE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BAD0F-832B-3DA6-8337-7CF3C0C7F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9143D-B9BA-9691-6269-0F82A49F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E8DBB-A6C8-F562-BFEF-16CB9E43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46C3F-71BC-E253-C422-CA2F2F01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17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A76B-3699-1C0E-1004-A403892B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0AC02-569E-C691-FE2E-DFA5F3052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A905A-5E6A-AFEC-B69F-40D7D4F5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8D26F-611F-33CA-F3FD-9A163E2E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F4818-FDFF-FC01-1671-3AEA21CC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2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60381-5255-D149-E697-BB1DCFBED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3C506-EBEF-0889-8449-6E309FCD5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A4BCD-A399-D00D-22EE-E426ADC9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3AA6-D262-D514-86DB-423D2860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DFF2B-94E2-C01D-3420-E52032A3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67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4DA4-6067-51DE-D608-FC810A49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391B-DF12-685D-88F0-AE8417D1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DEE0-741D-2B17-D625-FE5148E8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57680-FE37-BD2C-9B65-3369FB39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F0723-3C97-37AC-33E7-7AEFF9B3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30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C21F-DBFF-892E-C87A-64FE87BA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5661D-39C7-5AB7-4A81-B44B3BF3B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F91BF-DB4A-57A9-13E2-B18669D1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7D7A5-E456-9C45-7E86-DDDE8634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BAB59-0CE6-1E40-5786-1E35544B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26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3E15-CDF0-F3F6-57B1-C6192F9F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C2FA3-EBB3-DA9F-426A-61CD4426D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34759-3574-68E8-B361-85C2043E5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65731-5F34-8A85-0081-34993D16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57B8C-89C0-5469-15B6-A3024C2D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15AAA-D327-1FB3-FD93-FE7415F0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147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CF11-8CD1-E151-45AD-EC19461B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D66BD-FB2A-99D4-71F1-AB39E27DB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DAF4D-FE8B-615D-160A-0F8693A6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DBB0A-EAA7-43D5-8F57-A27C05CDC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667E2F-85A8-C431-8B21-9F7C86402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DCFFD-A2E6-107C-08EB-FB8B94E8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EDE43-E1F3-455B-25D4-712B929E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BEE71-5CB0-E16E-22B0-5D9E23DA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03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78E6-3BDA-B614-55F5-5E685E5D4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E0223-CAE6-E2CC-CDA8-F48CA5D7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5CE45-3C2A-1CA8-6768-FC26F259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B7094-68ED-7531-AC23-D6B31F37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0B654-ADD5-7603-BB78-DB3AD7A8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5DD6F-71F7-8DD5-3A26-B8B0B6FB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1F2B-0AF1-6A73-91CE-79329610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2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18D7-9E66-6041-240C-E7421376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D34D-C9AB-2A10-467C-1405BA846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A80D0-2D32-5ED2-DFA0-D2279619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8FACF-24B2-296C-CD53-72FF42EE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60AE6-1E70-393C-DD53-D31B804B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45E5A-E5AB-4523-D738-3F3B80C2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62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4DFFB-29B3-3FDC-A071-66AF4B0F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B7237-1F84-B372-FA7A-CF1B79E24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45862-2FEC-8EBA-B3C8-A07C8843F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8816C-506C-C94A-C263-751C3FB4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2A7C8-5055-DB63-8426-D893F8B9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16284-CDFD-2B80-BD4C-4680AC9D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02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D8206-AAFB-B987-1780-7001FF91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F22C5-DC83-C38A-AD78-A3C64980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337CB-C3FA-7A4A-A7DE-29BD1073E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1628-B198-42D1-A261-6987ABCD515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BD148-3233-6F2C-39F5-2D1C5676B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1DEF-BEE8-48C2-C8A2-89F9EACD3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107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106F-0C12-6995-AEB6-595F8D16C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IN" sz="800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71180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DDCB1-E304-8ED2-0CEF-67E9BF3D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What is a Hypothesis?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4BF7-AD06-4B65-4EB5-6E130A43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hypothesis is a prediction regarding the possible outcome of a study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Advantages of stating hypotheses include: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Forces us to think more deeply and specifically about the possible outcomes of the study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Enables us to make specific predictions based on prior evidence or theoretical argument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Helps to clarify whether we are or aren’t investigating a relationship</a:t>
            </a:r>
          </a:p>
          <a:p>
            <a:pPr lvl="2"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Disadvantages of stating hypotheses include: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May lead to a bias on the part of the researcher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some studies, it would be presumptuous to predict what findings would be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Focusing on the hypothesis could prevent the researcher from seeing other phenomena that might be important to the study</a:t>
            </a:r>
          </a:p>
          <a:p>
            <a:endParaRPr lang="en-IN" sz="1900" dirty="0"/>
          </a:p>
        </p:txBody>
      </p:sp>
    </p:spTree>
    <p:extLst>
      <p:ext uri="{BB962C8B-B14F-4D97-AF65-F5344CB8AC3E}">
        <p14:creationId xmlns:p14="http://schemas.microsoft.com/office/powerpoint/2010/main" val="339546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7074-21B1-99C6-7C3D-4533EFF2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IN" sz="6000"/>
              <a:t>Null vs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285E-478C-EEF0-11D6-A6AD71AD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200" b="0" i="0" dirty="0">
                <a:effectLst/>
                <a:latin typeface="Inter"/>
              </a:rPr>
              <a:t>The null and alternative hypothesis are two competing claims that researchers weigh evidence for and against using a </a:t>
            </a:r>
            <a:r>
              <a:rPr lang="en-US" sz="2200" b="0" i="0" u="none" strike="noStrike" dirty="0">
                <a:effectLst/>
                <a:latin typeface="Inter"/>
              </a:rPr>
              <a:t>statistical test</a:t>
            </a:r>
            <a:r>
              <a:rPr lang="en-US" sz="2200" b="0" i="0" dirty="0">
                <a:effectLst/>
                <a:latin typeface="Inter"/>
              </a:rPr>
              <a:t>:</a:t>
            </a:r>
          </a:p>
          <a:p>
            <a:pPr lvl="1"/>
            <a:r>
              <a:rPr lang="en-US" sz="2200" b="1" i="0" dirty="0">
                <a:effectLst/>
                <a:latin typeface="Inter"/>
              </a:rPr>
              <a:t>Null hypothesis (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0</a:t>
            </a:r>
            <a:r>
              <a:rPr lang="en-US" sz="2200" b="1" i="0" dirty="0">
                <a:effectLst/>
                <a:latin typeface="Inter"/>
              </a:rPr>
              <a:t>): </a:t>
            </a:r>
            <a:r>
              <a:rPr lang="en-US" sz="2200" b="0" i="0" dirty="0">
                <a:effectLst/>
                <a:latin typeface="Inter"/>
              </a:rPr>
              <a:t>There’s </a:t>
            </a:r>
            <a:r>
              <a:rPr lang="en-US" sz="2200" b="1" i="0" dirty="0">
                <a:effectLst/>
                <a:latin typeface="Inter"/>
              </a:rPr>
              <a:t>no effect</a:t>
            </a:r>
            <a:r>
              <a:rPr lang="en-US" sz="2200" b="0" i="0" dirty="0">
                <a:effectLst/>
                <a:latin typeface="Inter"/>
              </a:rPr>
              <a:t> in the </a:t>
            </a:r>
            <a:r>
              <a:rPr lang="en-US" sz="2200" b="0" i="0" u="none" strike="noStrike" dirty="0">
                <a:effectLst/>
                <a:latin typeface="Inter"/>
              </a:rPr>
              <a:t>population</a:t>
            </a:r>
            <a:r>
              <a:rPr lang="en-US" sz="2200" b="0" i="0" dirty="0">
                <a:effectLst/>
                <a:latin typeface="Inter"/>
              </a:rPr>
              <a:t>.</a:t>
            </a:r>
          </a:p>
          <a:p>
            <a:pPr lvl="1"/>
            <a:r>
              <a:rPr lang="en-US" sz="2200" b="1" i="0" dirty="0">
                <a:effectLst/>
                <a:latin typeface="Inter"/>
              </a:rPr>
              <a:t>Alternative hypothesis (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a </a:t>
            </a:r>
            <a:r>
              <a:rPr lang="en-US" sz="2200" b="1" i="0" dirty="0">
                <a:effectLst/>
                <a:latin typeface="Inter"/>
              </a:rPr>
              <a:t>or 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1</a:t>
            </a:r>
            <a:r>
              <a:rPr lang="en-US" sz="2200" b="1" i="0" dirty="0">
                <a:effectLst/>
                <a:latin typeface="Inter"/>
              </a:rPr>
              <a:t>): </a:t>
            </a:r>
            <a:r>
              <a:rPr lang="en-US" sz="2200" b="0" i="0" dirty="0">
                <a:effectLst/>
                <a:latin typeface="Inter"/>
              </a:rPr>
              <a:t>There’s an </a:t>
            </a:r>
            <a:r>
              <a:rPr lang="en-US" sz="2200" b="1" i="0" dirty="0">
                <a:effectLst/>
                <a:latin typeface="Inter"/>
              </a:rPr>
              <a:t>effect</a:t>
            </a:r>
            <a:r>
              <a:rPr lang="en-US" sz="2200" b="0" i="0" dirty="0">
                <a:effectLst/>
                <a:latin typeface="Inter"/>
              </a:rPr>
              <a:t> in the population.</a:t>
            </a:r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64343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5673E-8498-8713-556F-AC14478E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IN" sz="4000"/>
              <a:t>Null vs Alternative cont..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527B82E-8802-22B7-C0FD-1566C08F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b="0" i="0" dirty="0">
                <a:effectLst/>
                <a:latin typeface="Inter"/>
              </a:rPr>
              <a:t>The null and alternative are always claims about the population. That’s because the goal of </a:t>
            </a:r>
            <a:r>
              <a:rPr lang="en-US" sz="2200" b="0" i="0" u="none" strike="noStrike" dirty="0">
                <a:effectLst/>
                <a:latin typeface="Inter"/>
              </a:rPr>
              <a:t>hypothesis testing</a:t>
            </a:r>
            <a:r>
              <a:rPr lang="en-US" sz="2200" b="0" i="0" dirty="0">
                <a:effectLst/>
                <a:latin typeface="Inter"/>
              </a:rPr>
              <a:t> is to make </a:t>
            </a:r>
            <a:r>
              <a:rPr lang="en-US" sz="2200" b="0" i="0" u="none" strike="noStrike" dirty="0">
                <a:effectLst/>
                <a:latin typeface="Inter"/>
              </a:rPr>
              <a:t>inferences</a:t>
            </a:r>
            <a:r>
              <a:rPr lang="en-US" sz="2200" b="0" i="0" dirty="0">
                <a:effectLst/>
                <a:latin typeface="Inter"/>
              </a:rPr>
              <a:t> about a population based on a </a:t>
            </a:r>
            <a:r>
              <a:rPr lang="en-US" sz="2200" b="0" i="0" u="none" strike="noStrike" dirty="0">
                <a:effectLst/>
                <a:latin typeface="Inter"/>
              </a:rPr>
              <a:t>sample</a:t>
            </a:r>
            <a:r>
              <a:rPr lang="en-US" sz="2200" b="0" i="0" dirty="0">
                <a:effectLst/>
                <a:latin typeface="Inter"/>
              </a:rPr>
              <a:t>. Often, we infer whether there’s an effect in the population by looking at differences between groups or relationships between variables in the sample. It’s critical for your research to </a:t>
            </a:r>
            <a:r>
              <a:rPr lang="en-US" sz="2200" b="0" i="0" u="none" strike="noStrike" dirty="0">
                <a:effectLst/>
                <a:latin typeface="Inter"/>
              </a:rPr>
              <a:t>write strong hypothesis</a:t>
            </a:r>
            <a:r>
              <a:rPr lang="en-US" sz="2200" b="0" i="0" dirty="0">
                <a:effectLst/>
                <a:latin typeface="Inter"/>
              </a:rPr>
              <a:t>.</a:t>
            </a:r>
          </a:p>
          <a:p>
            <a:r>
              <a:rPr lang="en-US" sz="2200" b="0" i="0" dirty="0">
                <a:effectLst/>
                <a:latin typeface="Inter"/>
              </a:rPr>
              <a:t>You can use a statistical test to decide whether the evidence favors the null or alternative hypothesis. Each type of statistical test comes with a specific way of phrasing the null and alternative hypothesis. However, the hypotheses can also be phrased in a general way that applies to any test.</a:t>
            </a:r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426423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0C6E46-8C23-C94E-D043-95669279DC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8F1183-550F-8499-F0C7-C06EACD6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N" dirty="0"/>
              <a:t>Null Hypothesis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BC7A8A-CCE6-B055-6A1E-3D3A5981BB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329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90B875-86E0-39F7-38D0-768562194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77067B-EF1C-F30D-EC1C-D1168B5A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N" dirty="0"/>
              <a:t>Alternative Hypothesis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82EEDE-AE5E-E9E2-0CB9-6416C2A576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349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E7CAD74-B704-86C9-F176-3292E357E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7" y="643467"/>
            <a:ext cx="7428086" cy="557106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5531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Times New Roman</vt:lpstr>
      <vt:lpstr>Office Theme</vt:lpstr>
      <vt:lpstr>Hypothesis Testing</vt:lpstr>
      <vt:lpstr>What is a Hypothesis?</vt:lpstr>
      <vt:lpstr>Null vs Alternative</vt:lpstr>
      <vt:lpstr>Null vs Alternative cont..</vt:lpstr>
      <vt:lpstr>Null Hypothesis</vt:lpstr>
      <vt:lpstr>Alternative Hypothesis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Shailee Upadhayay</dc:creator>
  <cp:lastModifiedBy>Shailee Upadhayay</cp:lastModifiedBy>
  <cp:revision>1</cp:revision>
  <dcterms:created xsi:type="dcterms:W3CDTF">2023-03-17T18:37:52Z</dcterms:created>
  <dcterms:modified xsi:type="dcterms:W3CDTF">2023-03-17T18:39:22Z</dcterms:modified>
</cp:coreProperties>
</file>